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application/vnd.openxmlformats-package.relationships+xml" Extension="rels"/>
  <Default ContentType="application/xml" Extension="xml"/>
  <Default ContentType="image/jpeg" Extension="jpg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theme+xml" PartName="/ppt/theme/theme2.xml"/>
  <Override ContentType="application/vnd.openxmlformats-officedocument.presentationml.notesSlide+xml" PartName="/ppt/notesSlides/notesSlide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notesMasterIdLst>
    <p:notesMasterId r:id="rId27"/>
  </p:notesMasterIdLst>
  <p:sldIdLst>
    <p:sldId id="256" r:id="rId2"/>
    <p:sldId id="286" r:id="rId3"/>
    <p:sldId id="274" r:id="rId4"/>
    <p:sldId id="276" r:id="rId5"/>
    <p:sldId id="277" r:id="rId6"/>
    <p:sldId id="278" r:id="rId7"/>
    <p:sldId id="285" r:id="rId8"/>
    <p:sldId id="294" r:id="rId9"/>
    <p:sldId id="287" r:id="rId10"/>
    <p:sldId id="283" r:id="rId11"/>
    <p:sldId id="279" r:id="rId12"/>
    <p:sldId id="280" r:id="rId13"/>
    <p:sldId id="295" r:id="rId14"/>
    <p:sldId id="266" r:id="rId15"/>
    <p:sldId id="288" r:id="rId16"/>
    <p:sldId id="290" r:id="rId17"/>
    <p:sldId id="291" r:id="rId18"/>
    <p:sldId id="284" r:id="rId19"/>
    <p:sldId id="270" r:id="rId20"/>
    <p:sldId id="267" r:id="rId21"/>
    <p:sldId id="292" r:id="rId22"/>
    <p:sldId id="268" r:id="rId23"/>
    <p:sldId id="293" r:id="rId24"/>
    <p:sldId id="296" r:id="rId25"/>
    <p:sldId id="271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F4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219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26" y="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1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3C3E06-A07D-4C53-9C69-2F143296E9CC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CDF975-4AA5-4F51-9D52-C927B9DE90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108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DF975-4AA5-4F51-9D52-C927B9DE904E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7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4186E-3EAA-417C-8922-54714F28BE95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C1669A22-1E42-4A37-8882-731C5D5CD9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6694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4186E-3EAA-417C-8922-54714F28BE95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1669A22-1E42-4A37-8882-731C5D5CD9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261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4186E-3EAA-417C-8922-54714F28BE95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1669A22-1E42-4A37-8882-731C5D5CD99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465932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4186E-3EAA-417C-8922-54714F28BE95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1669A22-1E42-4A37-8882-731C5D5CD9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25417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4186E-3EAA-417C-8922-54714F28BE95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1669A22-1E42-4A37-8882-731C5D5CD99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799413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4186E-3EAA-417C-8922-54714F28BE95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1669A22-1E42-4A37-8882-731C5D5CD9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36893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4186E-3EAA-417C-8922-54714F28BE95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69A22-1E42-4A37-8882-731C5D5CD9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38955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4186E-3EAA-417C-8922-54714F28BE95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69A22-1E42-4A37-8882-731C5D5CD9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6337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4186E-3EAA-417C-8922-54714F28BE95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69A22-1E42-4A37-8882-731C5D5CD9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1345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4186E-3EAA-417C-8922-54714F28BE95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1669A22-1E42-4A37-8882-731C5D5CD9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1686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4186E-3EAA-417C-8922-54714F28BE95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1669A22-1E42-4A37-8882-731C5D5CD9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6912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4186E-3EAA-417C-8922-54714F28BE95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1669A22-1E42-4A37-8882-731C5D5CD9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8697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4186E-3EAA-417C-8922-54714F28BE95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69A22-1E42-4A37-8882-731C5D5CD9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5120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4186E-3EAA-417C-8922-54714F28BE95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69A22-1E42-4A37-8882-731C5D5CD9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3489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4186E-3EAA-417C-8922-54714F28BE95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69A22-1E42-4A37-8882-731C5D5CD9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5315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4186E-3EAA-417C-8922-54714F28BE95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1669A22-1E42-4A37-8882-731C5D5CD9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1209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E4186E-3EAA-417C-8922-54714F28BE95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1669A22-1E42-4A37-8882-731C5D5CD9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1366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 ?><Relationships xmlns="http://schemas.openxmlformats.org/package/2006/relationships"><Relationship Id="rId3" Target="../media/image24.jpeg" Type="http://schemas.openxmlformats.org/officeDocument/2006/relationships/image"/><Relationship Id="rId2" Target="../media/image23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25.jpeg" Type="http://schemas.openxmlformats.org/officeDocument/2006/relationships/image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4.xml.rels><?xml version="1.0" encoding="UTF-8" standalone="yes" ?><Relationships xmlns="http://schemas.openxmlformats.org/package/2006/relationships"><Relationship Id="rId3" Target="../media/image30.jpeg" Type="http://schemas.openxmlformats.org/officeDocument/2006/relationships/image"/><Relationship Id="rId2" Target="../media/image29.png" Type="http://schemas.openxmlformats.org/officeDocument/2006/relationships/image"/><Relationship Id="rId1" Target="../slideLayouts/slideLayout3.xml" Type="http://schemas.openxmlformats.org/officeDocument/2006/relationships/slideLayout"/><Relationship Id="rId5" Target="../media/image32.jpeg" Type="http://schemas.openxmlformats.org/officeDocument/2006/relationships/image"/><Relationship Id="rId4" Target="../media/image31.jpeg" Type="http://schemas.openxmlformats.org/officeDocument/2006/relationships/image"/></Relationships>
</file>

<file path=ppt/slides/_rels/slide15.xml.rels><?xml version="1.0" encoding="UTF-8" standalone="yes" ?><Relationships xmlns="http://schemas.openxmlformats.org/package/2006/relationships"><Relationship Id="rId2" Target="../media/image33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6.xml.rels><?xml version="1.0" encoding="UTF-8" standalone="yes" ?><Relationships xmlns="http://schemas.openxmlformats.org/package/2006/relationships"><Relationship Id="rId8" Target="../media/image40.png" Type="http://schemas.openxmlformats.org/officeDocument/2006/relationships/image"/><Relationship Id="rId3" Target="../media/image35.png" Type="http://schemas.openxmlformats.org/officeDocument/2006/relationships/image"/><Relationship Id="rId7" Target="../media/image39.jpeg" Type="http://schemas.openxmlformats.org/officeDocument/2006/relationships/image"/><Relationship Id="rId2" Target="../media/image34.jpeg" Type="http://schemas.openxmlformats.org/officeDocument/2006/relationships/image"/><Relationship Id="rId1" Target="../slideLayouts/slideLayout2.xml" Type="http://schemas.openxmlformats.org/officeDocument/2006/relationships/slideLayout"/><Relationship Id="rId6" Target="../media/image38.jpeg" Type="http://schemas.openxmlformats.org/officeDocument/2006/relationships/image"/><Relationship Id="rId5" Target="../media/image37.jpeg" Type="http://schemas.openxmlformats.org/officeDocument/2006/relationships/image"/><Relationship Id="rId4" Target="../media/image36.jpeg" Type="http://schemas.openxmlformats.org/officeDocument/2006/relationships/image"/><Relationship Id="rId9" Target="../media/image41.jpeg" Type="http://schemas.openxmlformats.org/officeDocument/2006/relationships/image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g"/></Relationships>
</file>

<file path=ppt/slides/_rels/slide19.xml.rels><?xml version="1.0" encoding="UTF-8" standalone="yes" ?><Relationships xmlns="http://schemas.openxmlformats.org/package/2006/relationships"><Relationship Id="rId3" Target="../media/image48.jpeg" Type="http://schemas.openxmlformats.org/officeDocument/2006/relationships/image"/><Relationship Id="rId2" Target="../media/image47.jpeg" Type="http://schemas.openxmlformats.org/officeDocument/2006/relationships/image"/><Relationship Id="rId1" Target="../slideLayouts/slideLayout3.xml" Type="http://schemas.openxmlformats.org/officeDocument/2006/relationships/slideLayout"/><Relationship Id="rId4" Target="../media/image49.jpg" Type="http://schemas.openxmlformats.org/officeDocument/2006/relationships/image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02179" y="481264"/>
            <a:ext cx="6452858" cy="4235116"/>
          </a:xfrm>
          <a:solidFill>
            <a:schemeClr val="bg2"/>
          </a:solidFill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36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Деятельность </a:t>
            </a:r>
            <a:r>
              <a:rPr lang="ru-RU" sz="36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учреждений культуры и искусства </a:t>
            </a:r>
            <a:r>
              <a:rPr lang="ru-RU" sz="36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Киясовского</a:t>
            </a:r>
            <a:r>
              <a:rPr lang="ru-RU" sz="36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района</a:t>
            </a:r>
            <a:br>
              <a:rPr lang="ru-RU" sz="36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период </a:t>
            </a:r>
            <a:r>
              <a:rPr lang="ru-RU" sz="36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пандемии</a:t>
            </a:r>
            <a:r>
              <a:rPr lang="ru-RU" sz="3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36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02180" y="5077327"/>
            <a:ext cx="6452858" cy="1371600"/>
          </a:xfrm>
          <a:solidFill>
            <a:schemeClr val="bg2"/>
          </a:solidFill>
        </p:spPr>
        <p:txBody>
          <a:bodyPr>
            <a:normAutofit fontScale="92500" lnSpcReduction="20000"/>
          </a:bodyPr>
          <a:lstStyle/>
          <a:p>
            <a:pPr algn="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Докладчик </a:t>
            </a:r>
          </a:p>
          <a:p>
            <a:pPr algn="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Коконов В.П., начальник</a:t>
            </a:r>
          </a:p>
          <a:p>
            <a:pPr algn="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Управления по культуре, делам молодежи,</a:t>
            </a:r>
          </a:p>
          <a:p>
            <a:pPr algn="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спорту и туризму Администрации МО «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Киясовский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район»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28" r="12283"/>
          <a:stretch/>
        </p:blipFill>
        <p:spPr>
          <a:xfrm>
            <a:off x="1907759" y="3267406"/>
            <a:ext cx="2302878" cy="1269868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59" y="5137352"/>
            <a:ext cx="2302878" cy="1251549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732" y="276727"/>
            <a:ext cx="3884933" cy="2589955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216944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0516" y="300790"/>
            <a:ext cx="9784095" cy="155207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Приобретение мобильной профессиональной уличной сцены в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результате участия в молодежном инициативном бюджетировании «Атмосфера»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21088279">
            <a:off x="5808838" y="2162973"/>
            <a:ext cx="6200048" cy="452252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758" y="2633687"/>
            <a:ext cx="4940968" cy="3705726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1353614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6451" y="125507"/>
            <a:ext cx="9990044" cy="125819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результате участия в партийном проекте «Культура малой родины» политической партии «Единая Россия»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проведены  ремонтные работы в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Старосальинском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СДК 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4377" y="1480401"/>
            <a:ext cx="4200235" cy="5091194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050" y="1480401"/>
            <a:ext cx="4171950" cy="5091194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1841557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7629" y="2161678"/>
            <a:ext cx="3268436" cy="4069679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7179" y="380429"/>
            <a:ext cx="3509707" cy="4263761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068" y="1119942"/>
            <a:ext cx="3583108" cy="4309306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1170652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8409" y="393406"/>
            <a:ext cx="9346203" cy="776176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МБУК «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Киясовский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дом ремесел»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90" y="1819939"/>
            <a:ext cx="7349852" cy="4134293"/>
          </a:xfrm>
          <a:ln w="38100">
            <a:solidFill>
              <a:schemeClr val="accent1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8" t="6845" r="2566" b="7605"/>
          <a:stretch/>
        </p:blipFill>
        <p:spPr>
          <a:xfrm>
            <a:off x="7910623" y="1541721"/>
            <a:ext cx="3728484" cy="2573339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18" r="4364" b="7273"/>
          <a:stretch/>
        </p:blipFill>
        <p:spPr>
          <a:xfrm>
            <a:off x="7910623" y="4327599"/>
            <a:ext cx="3728484" cy="2190307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720758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6905" t="10692" r="37302" b="13823"/>
          <a:stretch/>
        </p:blipFill>
        <p:spPr>
          <a:xfrm>
            <a:off x="6129984" y="2573952"/>
            <a:ext cx="2448414" cy="4030467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86" t="15507" r="16826" b="9438"/>
          <a:stretch/>
        </p:blipFill>
        <p:spPr bwMode="auto">
          <a:xfrm>
            <a:off x="6815705" y="104492"/>
            <a:ext cx="3663320" cy="232613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72" t="25322" r="25175" b="14796"/>
          <a:stretch/>
        </p:blipFill>
        <p:spPr bwMode="auto">
          <a:xfrm>
            <a:off x="617423" y="476373"/>
            <a:ext cx="5172696" cy="6102353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/>
          <a:srcRect l="41140" t="21345" r="33421" b="14873"/>
          <a:stretch/>
        </p:blipFill>
        <p:spPr>
          <a:xfrm>
            <a:off x="8911673" y="2573953"/>
            <a:ext cx="2863233" cy="4038146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12100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9221" y="433137"/>
            <a:ext cx="9753600" cy="1058779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Онлайн-виртуальные экскурсии «Мы открываем двери!» в рамках акции «Ночь искусств»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914" t="15722" r="28501" b="10892"/>
          <a:stretch/>
        </p:blipFill>
        <p:spPr>
          <a:xfrm>
            <a:off x="2928687" y="1677403"/>
            <a:ext cx="6545179" cy="4860759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325454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53546">
            <a:off x="5534193" y="228590"/>
            <a:ext cx="1990508" cy="281650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 rot="21369400">
            <a:off x="5210259" y="2479791"/>
            <a:ext cx="2420322" cy="200575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98" r="3477"/>
          <a:stretch/>
        </p:blipFill>
        <p:spPr>
          <a:xfrm>
            <a:off x="1304330" y="214226"/>
            <a:ext cx="3639264" cy="1886196"/>
          </a:xfrm>
          <a:prstGeom prst="rect">
            <a:avLst/>
          </a:prstGeom>
          <a:ln w="38100">
            <a:solidFill>
              <a:sysClr val="windowText" lastClr="000000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341" y="578542"/>
            <a:ext cx="3948564" cy="2574756"/>
          </a:xfrm>
          <a:prstGeom prst="rect">
            <a:avLst/>
          </a:prstGeom>
          <a:ln w="38100">
            <a:solidFill>
              <a:sysClr val="windowText" lastClr="000000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32" r="1070"/>
          <a:stretch/>
        </p:blipFill>
        <p:spPr>
          <a:xfrm>
            <a:off x="1573587" y="2321104"/>
            <a:ext cx="3051335" cy="1719739"/>
          </a:xfrm>
          <a:prstGeom prst="rect">
            <a:avLst/>
          </a:prstGeom>
          <a:ln w="38100">
            <a:solidFill>
              <a:sysClr val="windowText" lastClr="000000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/>
          <a:srcRect l="12791" t="24899" r="32872" b="17515"/>
          <a:stretch/>
        </p:blipFill>
        <p:spPr>
          <a:xfrm>
            <a:off x="1712767" y="4341593"/>
            <a:ext cx="2463043" cy="2088232"/>
          </a:xfrm>
          <a:prstGeom prst="rect">
            <a:avLst/>
          </a:prstGeom>
          <a:ln w="38100">
            <a:solidFill>
              <a:sysClr val="windowText" lastClr="000000"/>
            </a:solidFill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45759" y="4024296"/>
            <a:ext cx="2116700" cy="272282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43633" y="3857415"/>
            <a:ext cx="4268445" cy="240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266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8351" y="342900"/>
            <a:ext cx="9466262" cy="15621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indent="449580" algn="ctr">
              <a:lnSpc>
                <a:spcPct val="150000"/>
              </a:lnSpc>
              <a:spcAft>
                <a:spcPts val="0"/>
              </a:spcAft>
              <a:tabLst>
                <a:tab pos="1980565" algn="l"/>
              </a:tabLst>
            </a:pPr>
            <a:r>
              <a:rPr lang="ru-RU" sz="2000" kern="1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Всероссийском форуме национального единства бронзовым призером стала </a:t>
            </a:r>
            <a:r>
              <a:rPr lang="ru-RU" sz="2000" kern="1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культорганизатор</a:t>
            </a:r>
            <a:r>
              <a:rPr lang="ru-RU" sz="2000" kern="1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kern="1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Байсарского</a:t>
            </a:r>
            <a:r>
              <a:rPr lang="ru-RU" sz="2000" kern="1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СДК </a:t>
            </a:r>
            <a:r>
              <a:rPr lang="ru-RU" sz="2000" kern="1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Масхуда</a:t>
            </a:r>
            <a:r>
              <a:rPr lang="ru-RU" sz="2000" kern="1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kern="1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Бахтиева</a:t>
            </a:r>
            <a:r>
              <a:rPr lang="ru-RU" sz="2000" kern="1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 проектом татарского праздника "Карга </a:t>
            </a:r>
            <a:r>
              <a:rPr lang="ru-RU" sz="2000" kern="18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боткасы</a:t>
            </a:r>
            <a:r>
              <a:rPr lang="ru-RU" sz="2000" kern="1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 ("Воронья каша").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59" t="8639" r="11011" b="1"/>
          <a:stretch/>
        </p:blipFill>
        <p:spPr>
          <a:xfrm>
            <a:off x="6601665" y="2133600"/>
            <a:ext cx="5323189" cy="4098471"/>
          </a:xfrm>
          <a:prstGeom prst="round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045" y="2133600"/>
            <a:ext cx="5464628" cy="4098471"/>
          </a:xfrm>
          <a:prstGeom prst="roundRect">
            <a:avLst/>
          </a:prstGeom>
          <a:ln w="38100">
            <a:solidFill>
              <a:schemeClr val="accent1"/>
            </a:solidFill>
          </a:ln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8350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360947"/>
            <a:ext cx="8911687" cy="1022685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kern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Активное </a:t>
            </a:r>
            <a:r>
              <a:rPr lang="ru-RU" kern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участие в конкурсах и фестивалях </a:t>
            </a:r>
            <a:r>
              <a:rPr lang="ru-RU" kern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специалистов </a:t>
            </a:r>
            <a:r>
              <a:rPr lang="ru-RU" kern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Дома ремесел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10594" y="2237657"/>
            <a:ext cx="2487384" cy="328602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68" b="7871"/>
          <a:stretch/>
        </p:blipFill>
        <p:spPr>
          <a:xfrm>
            <a:off x="1011322" y="1532807"/>
            <a:ext cx="3933657" cy="4979834"/>
          </a:xfrm>
          <a:prstGeom prst="round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9293" y="1532807"/>
            <a:ext cx="3775995" cy="5034659"/>
          </a:xfrm>
          <a:prstGeom prst="roundRect">
            <a:avLst/>
          </a:prstGeom>
          <a:ln w="571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74440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23315" y="2655996"/>
            <a:ext cx="8930747" cy="211038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362" y="285608"/>
            <a:ext cx="4360280" cy="2935850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36" t="17701" r="41808" b="21434"/>
          <a:stretch/>
        </p:blipFill>
        <p:spPr bwMode="auto">
          <a:xfrm>
            <a:off x="1630945" y="3586654"/>
            <a:ext cx="4519114" cy="317987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7671" y="608238"/>
            <a:ext cx="4382837" cy="5843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407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33651" y="533400"/>
            <a:ext cx="8970962" cy="93345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Приоритетные направления 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14550" y="1847850"/>
            <a:ext cx="9390062" cy="472440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муниципальной программы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Киясовского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 «Развитие культуры на 2015-2024 гг.»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плана мероприятий в рамках Года Памяти и Славы РФ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плана мероприятий в рамках 100-летия государственности Удмуртии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подпрограмм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Киясовского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района: «Молодежь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Киясовского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района», «Развитие физической культуры и спорта в МО «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Киясовский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район», «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Гармонизация межэтнических отношений и участие в профилактике терроризма и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экстремизма»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2015-2024 годы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110-летие со дня рождения «Кривоногова П.А.»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932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0700" y="149424"/>
            <a:ext cx="7600950" cy="14217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100-летию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нашей знаменитой ковровщицы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Мазитовой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Зои Алексеевны и 100-летию государственности Удмуртии на территории Центра удмуртской культуры открыт музей мастерицы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Franklin Gothic Medium" panose="020B0603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2979020"/>
            <a:ext cx="5486400" cy="3383679"/>
          </a:xfrm>
          <a:prstGeom prst="round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5868" y="149424"/>
            <a:ext cx="1971548" cy="2628730"/>
          </a:xfrm>
          <a:prstGeom prst="round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1" t="19650" r="11430" b="11870"/>
          <a:stretch/>
        </p:blipFill>
        <p:spPr>
          <a:xfrm>
            <a:off x="776849" y="1866900"/>
            <a:ext cx="4500182" cy="4686299"/>
          </a:xfrm>
          <a:prstGeom prst="roundRect">
            <a:avLst/>
          </a:prstGeom>
          <a:ln w="381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437819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8701" y="2167913"/>
            <a:ext cx="7058444" cy="391604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243" y="1981201"/>
            <a:ext cx="3840813" cy="410275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095500" y="609600"/>
            <a:ext cx="9182099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 110-летию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Петра Кривоногова,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центре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с.Киясово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открыт новый объект - памятник художнику и сквер его имени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66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2426" y="382119"/>
            <a:ext cx="4998073" cy="2888030"/>
          </a:xfrm>
          <a:prstGeom prst="round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3651" y="415409"/>
            <a:ext cx="4146883" cy="5997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2426" y="3768371"/>
            <a:ext cx="5153358" cy="2644459"/>
          </a:xfrm>
          <a:prstGeom prst="roundRect">
            <a:avLst/>
          </a:prstGeom>
          <a:ln w="381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507712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96" r="-172" b="5052"/>
          <a:stretch/>
        </p:blipFill>
        <p:spPr>
          <a:xfrm>
            <a:off x="915613" y="2048846"/>
            <a:ext cx="5697838" cy="3820326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76" r="436"/>
          <a:stretch/>
        </p:blipFill>
        <p:spPr>
          <a:xfrm>
            <a:off x="6962005" y="3806455"/>
            <a:ext cx="4307353" cy="2658140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2519916" y="542260"/>
            <a:ext cx="7229916" cy="6771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Первый районный форум «Волонтеры культуры»</a:t>
            </a:r>
          </a:p>
          <a:p>
            <a:endParaRPr lang="ru-RU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845" r="38"/>
          <a:stretch/>
        </p:blipFill>
        <p:spPr>
          <a:xfrm>
            <a:off x="7017669" y="1619502"/>
            <a:ext cx="4251689" cy="1918947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50944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43579" y="914400"/>
            <a:ext cx="8955463" cy="538609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449580" algn="just">
              <a:lnSpc>
                <a:spcPct val="150000"/>
              </a:lnSpc>
              <a:spcAft>
                <a:spcPts val="800"/>
              </a:spcAft>
            </a:pPr>
            <a:r>
              <a:rPr lang="ru-RU" sz="2400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i="1" dirty="0" smtClean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Поставленные </a:t>
            </a:r>
            <a:r>
              <a:rPr lang="ru-RU" sz="2400" b="1" i="1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 на 2021 год:</a:t>
            </a:r>
          </a:p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400" i="1" dirty="0" smtClean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реализация </a:t>
            </a:r>
            <a:r>
              <a:rPr lang="ru-RU" sz="2400" i="1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плана мероприятий в рамках Года села и  95-летия со дня образования </a:t>
            </a:r>
            <a:r>
              <a:rPr lang="ru-RU" sz="2400" i="1" dirty="0" err="1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Киясовского</a:t>
            </a:r>
            <a:r>
              <a:rPr lang="ru-RU" sz="2400" i="1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района.</a:t>
            </a:r>
          </a:p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400" i="1" dirty="0" smtClean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i="1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приоритетным направлением остается участие в </a:t>
            </a:r>
            <a:r>
              <a:rPr lang="ru-RU" sz="2400" i="1" dirty="0" err="1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грантовых</a:t>
            </a:r>
            <a:r>
              <a:rPr lang="ru-RU" sz="2400" i="1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конкурсах. </a:t>
            </a:r>
          </a:p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400" i="1" dirty="0" smtClean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i="1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разработка проекта для дальнейшего строительства  культурно- образовательного центра, где будут расположены районная библиотека, Музей Кривоногова П.А. и </a:t>
            </a:r>
            <a:r>
              <a:rPr lang="ru-RU" sz="2400" i="1" dirty="0" err="1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Киясовская</a:t>
            </a:r>
            <a:r>
              <a:rPr lang="ru-RU" sz="2400" i="1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детская школа искусств.</a:t>
            </a:r>
            <a:endParaRPr lang="ru-RU" sz="2400" i="1" dirty="0">
              <a:solidFill>
                <a:schemeClr val="accent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23711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9031" y="3124524"/>
            <a:ext cx="9453812" cy="215985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72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Благодарю за внимание</a:t>
            </a:r>
            <a:r>
              <a:rPr lang="ru-RU" sz="72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5300" b="1" i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2049" y="196574"/>
            <a:ext cx="826446" cy="122834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616" y="890033"/>
            <a:ext cx="10058400" cy="1069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502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6452" y="233083"/>
            <a:ext cx="9408735" cy="93649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структуре управления числится 209 человек,</a:t>
            </a:r>
            <a:b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из них в отрасли культуры  108 человек 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120" t="29401" r="24148" b="20354"/>
          <a:stretch/>
        </p:blipFill>
        <p:spPr>
          <a:xfrm>
            <a:off x="1578495" y="1287379"/>
            <a:ext cx="9598842" cy="5244118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810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1943518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5758" y="112735"/>
            <a:ext cx="9477979" cy="112064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Выручка от приносящей доход деятельности</a:t>
            </a:r>
            <a:b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год- 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3 335,2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год – 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2 150,8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4" name="Объект 2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4562436"/>
              </p:ext>
            </p:extLst>
          </p:nvPr>
        </p:nvGraphicFramePr>
        <p:xfrm>
          <a:off x="1780674" y="1407545"/>
          <a:ext cx="9168062" cy="51327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5123"/>
                <a:gridCol w="3806939"/>
                <a:gridCol w="2281559"/>
                <a:gridCol w="2454441"/>
              </a:tblGrid>
              <a:tr h="612228">
                <a:tc>
                  <a:txBody>
                    <a:bodyPr/>
                    <a:lstStyle/>
                    <a:p>
                      <a:r>
                        <a:rPr lang="ru-RU" dirty="0" smtClean="0"/>
                        <a:t>№ п/п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Наименование организации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Выручка за 2020</a:t>
                      </a:r>
                      <a:r>
                        <a:rPr lang="ru-RU" baseline="0" dirty="0" smtClean="0"/>
                        <a:t> год, тыс. руб.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Выручка за</a:t>
                      </a:r>
                      <a:r>
                        <a:rPr lang="ru-RU" baseline="0" dirty="0" smtClean="0"/>
                        <a:t> 2019 год, тыс. руб.</a:t>
                      </a:r>
                      <a:endParaRPr lang="ru-RU" dirty="0"/>
                    </a:p>
                  </a:txBody>
                  <a:tcPr/>
                </a:tc>
              </a:tr>
              <a:tr h="748777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002060"/>
                          </a:solidFill>
                        </a:rPr>
                        <a:t>1</a:t>
                      </a:r>
                      <a:endParaRPr lang="ru-RU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i="0" dirty="0" smtClean="0">
                          <a:solidFill>
                            <a:srgbClr val="002060"/>
                          </a:solidFill>
                        </a:rPr>
                        <a:t>МБУК</a:t>
                      </a:r>
                      <a:r>
                        <a:rPr lang="ru-RU" sz="2000" b="1" i="0" baseline="0" dirty="0" smtClean="0">
                          <a:solidFill>
                            <a:srgbClr val="002060"/>
                          </a:solidFill>
                        </a:rPr>
                        <a:t> «</a:t>
                      </a:r>
                      <a:r>
                        <a:rPr lang="ru-RU" sz="2000" b="1" i="0" baseline="0" dirty="0" err="1" smtClean="0">
                          <a:solidFill>
                            <a:srgbClr val="002060"/>
                          </a:solidFill>
                        </a:rPr>
                        <a:t>Киясовский</a:t>
                      </a:r>
                      <a:r>
                        <a:rPr lang="ru-RU" sz="2000" b="1" i="0" baseline="0" dirty="0" smtClean="0">
                          <a:solidFill>
                            <a:srgbClr val="002060"/>
                          </a:solidFill>
                        </a:rPr>
                        <a:t> МДК»</a:t>
                      </a:r>
                      <a:endParaRPr lang="ru-RU" sz="2000" b="1" i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568,7</a:t>
                      </a:r>
                      <a:endParaRPr lang="ru-RU" sz="3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1 050,4</a:t>
                      </a:r>
                      <a:endParaRPr lang="ru-RU" sz="3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48777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002060"/>
                          </a:solidFill>
                        </a:rPr>
                        <a:t>2</a:t>
                      </a:r>
                      <a:endParaRPr lang="ru-RU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i="0" dirty="0" smtClean="0">
                          <a:solidFill>
                            <a:srgbClr val="002060"/>
                          </a:solidFill>
                        </a:rPr>
                        <a:t>МБУК «</a:t>
                      </a:r>
                      <a:r>
                        <a:rPr lang="ru-RU" sz="2000" b="1" i="0" dirty="0" err="1" smtClean="0">
                          <a:solidFill>
                            <a:srgbClr val="002060"/>
                          </a:solidFill>
                        </a:rPr>
                        <a:t>Киясовсская</a:t>
                      </a:r>
                      <a:r>
                        <a:rPr lang="ru-RU" sz="2000" b="1" i="0" baseline="0" dirty="0" smtClean="0">
                          <a:solidFill>
                            <a:srgbClr val="002060"/>
                          </a:solidFill>
                        </a:rPr>
                        <a:t> МЦБ»</a:t>
                      </a:r>
                      <a:endParaRPr lang="ru-RU" sz="2000" b="1" i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98,9</a:t>
                      </a:r>
                      <a:endParaRPr lang="ru-RU" sz="3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118,9</a:t>
                      </a:r>
                      <a:endParaRPr lang="ru-RU" sz="3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48777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002060"/>
                          </a:solidFill>
                        </a:rPr>
                        <a:t>3</a:t>
                      </a:r>
                      <a:endParaRPr lang="ru-RU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i="0" dirty="0" smtClean="0">
                          <a:solidFill>
                            <a:srgbClr val="002060"/>
                          </a:solidFill>
                        </a:rPr>
                        <a:t>МБУК «Центр удмуртской культуры» </a:t>
                      </a:r>
                      <a:endParaRPr lang="ru-RU" sz="2000" b="1" i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3200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037,7</a:t>
                      </a:r>
                      <a:endParaRPr lang="ru-RU" sz="3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1 519,3</a:t>
                      </a:r>
                      <a:endParaRPr lang="ru-RU" sz="3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48777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002060"/>
                          </a:solidFill>
                        </a:rPr>
                        <a:t>4</a:t>
                      </a:r>
                      <a:endParaRPr lang="ru-RU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i="0" dirty="0" smtClean="0">
                          <a:solidFill>
                            <a:srgbClr val="002060"/>
                          </a:solidFill>
                        </a:rPr>
                        <a:t>МБУК «</a:t>
                      </a:r>
                      <a:r>
                        <a:rPr lang="ru-RU" sz="2000" b="1" i="0" dirty="0" err="1" smtClean="0">
                          <a:solidFill>
                            <a:srgbClr val="002060"/>
                          </a:solidFill>
                        </a:rPr>
                        <a:t>Киясовский</a:t>
                      </a:r>
                      <a:r>
                        <a:rPr lang="ru-RU" sz="2000" b="1" i="0" baseline="0" dirty="0" smtClean="0">
                          <a:solidFill>
                            <a:srgbClr val="002060"/>
                          </a:solidFill>
                        </a:rPr>
                        <a:t> дом ремесел»</a:t>
                      </a:r>
                      <a:endParaRPr lang="ru-RU" sz="2000" b="1" i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343,5</a:t>
                      </a:r>
                      <a:endParaRPr lang="ru-RU" sz="3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500,9</a:t>
                      </a:r>
                      <a:endParaRPr lang="ru-RU" sz="3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48777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002060"/>
                          </a:solidFill>
                        </a:rPr>
                        <a:t>5</a:t>
                      </a:r>
                      <a:endParaRPr lang="ru-RU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i="0" dirty="0" smtClean="0">
                          <a:solidFill>
                            <a:srgbClr val="002060"/>
                          </a:solidFill>
                        </a:rPr>
                        <a:t>МБУ «Музей Кривоногова П.А.»</a:t>
                      </a:r>
                      <a:endParaRPr lang="ru-RU" sz="2000" b="1" i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28,5</a:t>
                      </a:r>
                      <a:endParaRPr lang="ru-RU" sz="3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30,3</a:t>
                      </a:r>
                      <a:endParaRPr lang="ru-RU" sz="3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48777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002060"/>
                          </a:solidFill>
                        </a:rPr>
                        <a:t>6</a:t>
                      </a:r>
                      <a:endParaRPr lang="ru-RU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i="0" dirty="0" smtClean="0">
                          <a:solidFill>
                            <a:srgbClr val="002060"/>
                          </a:solidFill>
                        </a:rPr>
                        <a:t>Детские школы искусств</a:t>
                      </a:r>
                      <a:endParaRPr lang="ru-RU" sz="2000" b="1" i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73,5</a:t>
                      </a:r>
                      <a:endParaRPr lang="ru-RU" sz="3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115,9</a:t>
                      </a:r>
                      <a:endParaRPr lang="ru-RU" sz="3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316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767" r="-371" b="19649"/>
          <a:stretch/>
        </p:blipFill>
        <p:spPr>
          <a:xfrm>
            <a:off x="8774897" y="3485884"/>
            <a:ext cx="3345309" cy="2214926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39" r="1215"/>
          <a:stretch/>
        </p:blipFill>
        <p:spPr>
          <a:xfrm>
            <a:off x="5396937" y="3485884"/>
            <a:ext cx="3248826" cy="2226376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78071" y="161365"/>
            <a:ext cx="5737410" cy="2510117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Проведены ремонтные работы в</a:t>
            </a:r>
            <a:b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Киясовском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МДК, Первомайском,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Яжбахтинском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Кадысальинском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СДК и  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Киясовской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районной библиотеке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650,0  тыс. руб</a:t>
            </a:r>
            <a:r>
              <a:rPr lang="ru-RU" sz="2800" dirty="0" smtClean="0">
                <a:solidFill>
                  <a:srgbClr val="002060"/>
                </a:solidFill>
              </a:rPr>
              <a:t>.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527" y="135834"/>
            <a:ext cx="3634627" cy="2741836"/>
          </a:xfrm>
          <a:ln w="28575">
            <a:solidFill>
              <a:srgbClr val="0070C0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302" y="3056433"/>
            <a:ext cx="4292906" cy="3219679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  <p:sp>
        <p:nvSpPr>
          <p:cNvPr id="9" name="Стрелка вправо 8"/>
          <p:cNvSpPr/>
          <p:nvPr/>
        </p:nvSpPr>
        <p:spPr>
          <a:xfrm>
            <a:off x="4680284" y="161365"/>
            <a:ext cx="529978" cy="3439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до</a:t>
            </a:r>
            <a:endParaRPr lang="ru-RU" sz="1200" dirty="0"/>
          </a:p>
        </p:txBody>
      </p:sp>
      <p:sp>
        <p:nvSpPr>
          <p:cNvPr id="10" name="Стрелка вправо 9"/>
          <p:cNvSpPr/>
          <p:nvPr/>
        </p:nvSpPr>
        <p:spPr>
          <a:xfrm>
            <a:off x="884959" y="3215903"/>
            <a:ext cx="763568" cy="408554"/>
          </a:xfrm>
          <a:prstGeom prst="rightArrow">
            <a:avLst>
              <a:gd name="adj1" fmla="val 50000"/>
              <a:gd name="adj2" fmla="val 3533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после</a:t>
            </a:r>
            <a:endParaRPr lang="ru-RU" sz="1200" dirty="0"/>
          </a:p>
        </p:txBody>
      </p:sp>
      <p:sp>
        <p:nvSpPr>
          <p:cNvPr id="13" name="Стрелка вправо 12"/>
          <p:cNvSpPr/>
          <p:nvPr/>
        </p:nvSpPr>
        <p:spPr>
          <a:xfrm>
            <a:off x="7859216" y="3497334"/>
            <a:ext cx="657413" cy="3314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до</a:t>
            </a:r>
            <a:endParaRPr lang="ru-RU" sz="1200" dirty="0"/>
          </a:p>
        </p:txBody>
      </p:sp>
      <p:sp>
        <p:nvSpPr>
          <p:cNvPr id="14" name="Стрелка вправо 13"/>
          <p:cNvSpPr/>
          <p:nvPr/>
        </p:nvSpPr>
        <p:spPr>
          <a:xfrm>
            <a:off x="11177102" y="5333957"/>
            <a:ext cx="806822" cy="3485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после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941082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12894" y="161366"/>
            <a:ext cx="9190135" cy="1147481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укрепление МТБ учреждений культуры выделено 2 000,0 тыс. руб.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3" t="17146" r="6667" b="21755"/>
          <a:stretch/>
        </p:blipFill>
        <p:spPr>
          <a:xfrm>
            <a:off x="812601" y="4257764"/>
            <a:ext cx="2599765" cy="2366684"/>
          </a:xfrm>
          <a:prstGeom prst="roundRect">
            <a:avLst/>
          </a:prstGeom>
          <a:ln w="28575">
            <a:solidFill>
              <a:srgbClr val="0070C0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530" y="1433803"/>
            <a:ext cx="3405939" cy="4541252"/>
          </a:xfrm>
          <a:prstGeom prst="roundRect">
            <a:avLst/>
          </a:prstGeom>
          <a:ln w="28575">
            <a:solidFill>
              <a:srgbClr val="0070C0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737" y="1308847"/>
            <a:ext cx="2093495" cy="2791327"/>
          </a:xfrm>
          <a:prstGeom prst="roundRect">
            <a:avLst/>
          </a:prstGeom>
          <a:ln w="28575">
            <a:solidFill>
              <a:srgbClr val="0070C0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" t="20526" r="-1306" b="17894"/>
          <a:stretch/>
        </p:blipFill>
        <p:spPr>
          <a:xfrm>
            <a:off x="3603409" y="1768726"/>
            <a:ext cx="4742748" cy="3871406"/>
          </a:xfrm>
          <a:prstGeom prst="roundRect">
            <a:avLst/>
          </a:prstGeom>
          <a:ln w="28575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1673929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87317" y="276726"/>
            <a:ext cx="4635977" cy="1323439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Валентина 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Шадрина,  заведующая </a:t>
            </a:r>
            <a:r>
              <a:rPr lang="ru-RU" sz="18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Ермолаевского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ЦСДК стала победителем в номинации   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лучший работник сельского учреждения культуры </a:t>
            </a:r>
            <a:endParaRPr lang="ru-RU" sz="1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273" y="2058828"/>
            <a:ext cx="3143285" cy="4366309"/>
          </a:xfrm>
          <a:ln w="38100">
            <a:solidFill>
              <a:schemeClr val="accent1"/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1615239" y="276726"/>
            <a:ext cx="5293895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Антонида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Наумова, художественный руководитель народного фольклорного ансамбля «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Боляк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Ермолаевского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ЦСДК стала обладателем премии Правительства Удмуртской Республики «Душа Удмуртии» в номинации «Традиционная народная культура» 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676" y="2058828"/>
            <a:ext cx="3148574" cy="4198099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353429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6951" y="624110"/>
            <a:ext cx="9237662" cy="169999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 сегодняшний день МБУК «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Киясовская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МЦБ» имеет 100 % подключение библиотек к сети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интернет.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830" y="2552700"/>
            <a:ext cx="5037666" cy="3778250"/>
          </a:xfrm>
          <a:ln w="38100">
            <a:solidFill>
              <a:schemeClr val="accent1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7" t="5249" r="2220" b="4143"/>
          <a:stretch/>
        </p:blipFill>
        <p:spPr>
          <a:xfrm>
            <a:off x="697785" y="2651125"/>
            <a:ext cx="5093415" cy="3679825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641721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Реализация проекта</a:t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«По дороге мира и согласия»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112" y="2636837"/>
            <a:ext cx="5193500" cy="3778250"/>
          </a:xfrm>
          <a:ln w="38100">
            <a:solidFill>
              <a:schemeClr val="accent1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50" y="2636837"/>
            <a:ext cx="4984750" cy="3738563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496323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905</TotalTime>
  <Words>470</Words>
  <Application>Microsoft Office PowerPoint</Application>
  <PresentationFormat>Широкоэкранный</PresentationFormat>
  <Paragraphs>66</Paragraphs>
  <Slides>25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4" baseType="lpstr">
      <vt:lpstr>Arial</vt:lpstr>
      <vt:lpstr>Calibri</vt:lpstr>
      <vt:lpstr>Century Gothic</vt:lpstr>
      <vt:lpstr>Franklin Gothic Medium</vt:lpstr>
      <vt:lpstr>Tahoma</vt:lpstr>
      <vt:lpstr>Times New Roman</vt:lpstr>
      <vt:lpstr>Wingdings</vt:lpstr>
      <vt:lpstr>Wingdings 3</vt:lpstr>
      <vt:lpstr>Легкий дым</vt:lpstr>
      <vt:lpstr>Деятельность учреждений культуры и искусства Киясовского района в период пандемии </vt:lpstr>
      <vt:lpstr>Приоритетные направления </vt:lpstr>
      <vt:lpstr>В структуре управления числится 209 человек,  из них в отрасли культуры  108 человек </vt:lpstr>
      <vt:lpstr>Выручка от приносящей доход деятельности 2019 год- 3 335,2 тыс. руб. 2020 год – 2 150,8 тыс. руб.</vt:lpstr>
      <vt:lpstr>Проведены ремонтные работы в Киясовском МДК, Первомайском, Яжбахтинском, Кадысальинском СДК и   Киясовской районной библиотеке на 650,0  тыс. руб.</vt:lpstr>
      <vt:lpstr>На укрепление МТБ учреждений культуры выделено 2 000,0 тыс. руб.</vt:lpstr>
      <vt:lpstr>Валентина Шадрина,  заведующая Ермолаевского ЦСДК стала победителем в номинации   лучший работник сельского учреждения культуры </vt:lpstr>
      <vt:lpstr>На сегодняшний день МБУК «Киясовская МЦБ» имеет 100 % подключение библиотек к сети интернет.</vt:lpstr>
      <vt:lpstr>Реализация проекта  «По дороге мира и согласия»</vt:lpstr>
      <vt:lpstr>Приобретение мобильной профессиональной уличной сцены в результате участия в молодежном инициативном бюджетировании «Атмосфера»</vt:lpstr>
      <vt:lpstr>В результате участия в партийном проекте «Культура малой родины» политической партии «Единая Россия» проведены  ремонтные работы в Старосальинском СДК </vt:lpstr>
      <vt:lpstr>Презентация PowerPoint</vt:lpstr>
      <vt:lpstr>МБУК «Киясовский дом ремесел»</vt:lpstr>
      <vt:lpstr>Презентация PowerPoint</vt:lpstr>
      <vt:lpstr>Онлайн-виртуальные экскурсии «Мы открываем двери!» в рамках акции «Ночь искусств»</vt:lpstr>
      <vt:lpstr>Презентация PowerPoint</vt:lpstr>
      <vt:lpstr>На Всероссийском форуме национального единства бронзовым призером стала культорганизатор Байсарского СДК Масхуда Бахтиева с проектом татарского праздника "Карга боткасы" ("Воронья каша"). </vt:lpstr>
      <vt:lpstr>Активное участие в конкурсах и фестивалях специалистов Дома ремесел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Благодарю за внимание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 итогах выполнения плана мероприятий по  Году Памяти и Славы РФ и 100-летия государственности УР  учреждениями культуры, спорта и молодежи.</dc:title>
  <dc:creator>admin</dc:creator>
  <cp:lastModifiedBy>admin</cp:lastModifiedBy>
  <cp:revision>63</cp:revision>
  <dcterms:created xsi:type="dcterms:W3CDTF">2021-01-28T07:00:21Z</dcterms:created>
  <dcterms:modified xsi:type="dcterms:W3CDTF">2021-02-26T07:55:46Z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2779257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S9.0.3</vt:lpwstr>
  </property>
</Properties>
</file>